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83" r:id="rId9"/>
    <p:sldId id="284" r:id="rId10"/>
    <p:sldId id="263" r:id="rId11"/>
    <p:sldId id="286" r:id="rId12"/>
    <p:sldId id="270" r:id="rId13"/>
    <p:sldId id="266" r:id="rId14"/>
    <p:sldId id="287" r:id="rId15"/>
    <p:sldId id="280" r:id="rId16"/>
    <p:sldId id="274" r:id="rId17"/>
    <p:sldId id="279" r:id="rId18"/>
    <p:sldId id="289" r:id="rId19"/>
    <p:sldId id="282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8C8"/>
    <a:srgbClr val="F6DFB0"/>
    <a:srgbClr val="CCCC00"/>
    <a:srgbClr val="C3173C"/>
    <a:srgbClr val="FBFBFB"/>
    <a:srgbClr val="C01A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Rectangle 25"/>
            <p:cNvGrpSpPr>
              <a:grpSpLocks/>
            </p:cNvGrpSpPr>
            <p:nvPr/>
          </p:nvGrpSpPr>
          <p:grpSpPr bwMode="auto">
            <a:xfrm>
              <a:off x="2316480" y="1530082"/>
              <a:ext cx="7571232" cy="3864829"/>
              <a:chOff x="2316480" y="1530096"/>
              <a:chExt cx="7571232" cy="3864864"/>
            </a:xfrm>
          </p:grpSpPr>
          <p:pic>
            <p:nvPicPr>
              <p:cNvPr id="9" name="Rectangle 25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16480" y="1530096"/>
                <a:ext cx="7571232" cy="3864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2327275" y="1541463"/>
                <a:ext cx="7543800" cy="3833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4"/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4"/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50BC7-DB51-49BE-948A-931F4240AA3E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4B5C3-A1B5-487E-8044-1E218B000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FF47-4290-4450-AE54-58F9FEC06A26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C7BA-2A94-4146-BB5D-B1BF2B3EC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A91CD-B806-40E8-99FB-434A4731A717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6335-55E3-44FB-A517-3EDEF6B6A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A24F-5AF8-4CBC-9368-8FE5ECE613C5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DA476-CA8E-40B2-A42A-37111E23D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EF6E-FC70-4829-997B-4037FBCA903F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E9FB-E85E-4ACE-978A-A2CD89D9F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DDC8F-8602-4292-BDC4-64FA584F9C92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88A33-C427-4ACF-B22B-15E2E467A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A846C-ECFC-45B9-865D-B3F7F2A02BCF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A02E-96FB-467F-860A-B2BC16BEA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A6ED-31F2-4ED7-ACF9-E4E2F20EBE9B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B5AC-56CF-4BE0-ABCA-DF41DA80B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7B13B-A3CB-496F-9FA5-FC37314F057D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8053-90E6-4EC6-8339-81C0A3F72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DC48-F83F-4D9C-87DD-BFFDDB8F1775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C87B-F79F-4CEA-9967-AC3C22BAA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6B43-B8D1-4033-8500-8AB098407777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36A21-B84E-43D6-9D50-110F4979F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235E-4ED5-47D0-9220-DDA5948DBAE9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8A42-2322-44D8-AC98-27728B739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4F9F9-9F38-4DC6-BF0B-96CF83224278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5B81-2106-4415-B811-4DC19D675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C657-D0E2-4FAA-985D-10A0C1C84FC8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ED200-39D9-4E56-BD26-1DE54A96D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FE235-1753-496C-88C1-89A56767B55D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AA44E-CC37-4760-9DD5-158754840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98EE4-DB00-480B-A864-19FB9A6736E8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F5790-381D-4DAD-A39A-95E72DE3F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79D90-7276-42BD-9574-A4C3299AD772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4D44-61FA-4CC3-B8BA-43FF5FB2C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C4C1165-C7C0-4EAE-9768-06EEB3433D8E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AEF35AB-9DCA-47D0-B5AD-8270BDC0D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03" r:id="rId7"/>
    <p:sldLayoutId id="2147483810" r:id="rId8"/>
    <p:sldLayoutId id="2147483802" r:id="rId9"/>
    <p:sldLayoutId id="2147483801" r:id="rId10"/>
    <p:sldLayoutId id="2147483811" r:id="rId11"/>
    <p:sldLayoutId id="2147483812" r:id="rId12"/>
    <p:sldLayoutId id="2147483800" r:id="rId13"/>
    <p:sldLayoutId id="2147483813" r:id="rId14"/>
    <p:sldLayoutId id="2147483814" r:id="rId15"/>
    <p:sldLayoutId id="2147483815" r:id="rId16"/>
    <p:sldLayoutId id="2147483816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hyperlink" Target="http://dic.academic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perinf.ru/view_helpstud.php?id=52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5363" y="1828800"/>
            <a:ext cx="7788275" cy="3001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Научно-исследовательская работа 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Интертекстуальность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героев в романе И.А Гончарова «Обломов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 и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Мигеля де Сервантеса  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Хитроу́мный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ида́льго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Дон </a:t>
            </a:r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Кихо́т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Лама́нчский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5363" y="3657600"/>
            <a:ext cx="9499600" cy="3200400"/>
          </a:xfrm>
        </p:spPr>
        <p:txBody>
          <a:bodyPr/>
          <a:lstStyle/>
          <a:p>
            <a:pPr algn="l" eaLnBrk="1" hangingPunct="1"/>
            <a:r>
              <a:rPr lang="ru-RU" sz="1600" smtClean="0"/>
              <a:t>Автор: Ниматова Агата, ученица 10 «А» класса ГБОУ СОШ №14 </a:t>
            </a:r>
          </a:p>
          <a:p>
            <a:pPr algn="l" eaLnBrk="1" hangingPunct="1"/>
            <a:r>
              <a:rPr lang="ru-RU" sz="1600" smtClean="0"/>
              <a:t>«Центр образования» г. Сызрани </a:t>
            </a:r>
          </a:p>
          <a:p>
            <a:pPr algn="l" eaLnBrk="1" hangingPunct="1"/>
            <a:r>
              <a:rPr lang="ru-RU" sz="1600" smtClean="0"/>
              <a:t>Научный руководитель: Зимина Анжелика Игоревна,</a:t>
            </a:r>
          </a:p>
          <a:p>
            <a:pPr algn="l" eaLnBrk="1" hangingPunct="1"/>
            <a:r>
              <a:rPr lang="ru-RU" sz="1600" smtClean="0"/>
              <a:t>учитель русского языка и литературы.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ОБЛОМОВ КАК АНТИПОД 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 КИХОТА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>
          <a:xfrm>
            <a:off x="1295400" y="2659063"/>
            <a:ext cx="4718050" cy="5762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95350" y="2659063"/>
            <a:ext cx="4668838" cy="3216275"/>
          </a:xfrm>
        </p:spPr>
      </p:pic>
      <p:sp>
        <p:nvSpPr>
          <p:cNvPr id="28677" name="Текст 4"/>
          <p:cNvSpPr>
            <a:spLocks noGrp="1"/>
          </p:cNvSpPr>
          <p:nvPr>
            <p:ph type="body" sz="quarter" idx="3"/>
          </p:nvPr>
        </p:nvSpPr>
        <p:spPr>
          <a:xfrm>
            <a:off x="6180138" y="2659063"/>
            <a:ext cx="4718050" cy="5762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523038" y="2678113"/>
            <a:ext cx="4222750" cy="31972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2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n>
                  <a:noFill/>
                </a:ln>
              </a:rPr>
              <a:t>Интертекстуальные проявления </a:t>
            </a:r>
          </a:p>
        </p:txBody>
      </p:sp>
      <p:pic>
        <p:nvPicPr>
          <p:cNvPr id="29699" name="Объект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2554288"/>
            <a:ext cx="9626600" cy="3328987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6400800" y="-334963"/>
            <a:ext cx="46038" cy="4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РЫЦАРСТВО КАК ПОКОЙ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1295400" y="2659063"/>
            <a:ext cx="4718050" cy="5762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00100" y="2659063"/>
            <a:ext cx="5213350" cy="3400425"/>
          </a:xfrm>
        </p:spPr>
      </p:pic>
      <p:sp>
        <p:nvSpPr>
          <p:cNvPr id="30724" name="Текст 4"/>
          <p:cNvSpPr>
            <a:spLocks noGrp="1"/>
          </p:cNvSpPr>
          <p:nvPr>
            <p:ph type="body" sz="quarter" idx="3"/>
          </p:nvPr>
        </p:nvSpPr>
        <p:spPr>
          <a:xfrm>
            <a:off x="6180138" y="2659063"/>
            <a:ext cx="4718050" cy="5762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5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013450" y="2659063"/>
            <a:ext cx="5368925" cy="34004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Обломов и Захар 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sz="half" idx="1"/>
          </p:nvPr>
        </p:nvSpPr>
        <p:spPr>
          <a:xfrm>
            <a:off x="1295400" y="2455863"/>
            <a:ext cx="4721225" cy="3414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Обломов всегда относился к Захару с некоторым пренебрежением. И умирая, не позаботился о судьбе слуги, который, не смотря на лень и безответственность, все же был предан ему всю жизнь, свято веря, что его долг – служить роду Обломовых. </a:t>
            </a:r>
          </a:p>
        </p:txBody>
      </p:sp>
      <p:pic>
        <p:nvPicPr>
          <p:cNvPr id="3174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81725" y="2455863"/>
            <a:ext cx="5405438" cy="341471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884363"/>
            <a:ext cx="6242050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  Кихот и </a:t>
            </a:r>
            <a:r>
              <a:rPr lang="ru-RU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Санчо</a:t>
            </a: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Панса</a:t>
            </a: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Рисунок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40688" y="768350"/>
            <a:ext cx="3529012" cy="5486400"/>
          </a:xfrm>
          <a:prstGeom prst="rect">
            <a:avLst/>
          </a:prstGeom>
          <a:ln w="9525" cmpd="sng">
            <a:noFill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3255963"/>
            <a:ext cx="6242050" cy="1828800"/>
          </a:xfrm>
        </p:spPr>
        <p:txBody>
          <a:bodyPr rtlCol="0">
            <a:normAutofit fontScale="55000" lnSpcReduction="20000"/>
          </a:bodyPr>
          <a:lstStyle/>
          <a:p>
            <a:pPr algn="l" eaLnBrk="1" fontAlgn="auto" hangingPunct="1">
              <a:buFont typeface="Arial"/>
              <a:buNone/>
              <a:defRPr/>
            </a:pPr>
            <a: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Дон Кихот часто </a:t>
            </a:r>
            <a:r>
              <a:rPr lang="ru-RU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был </a:t>
            </a:r>
            <a: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груб с </a:t>
            </a:r>
            <a:r>
              <a:rPr lang="ru-RU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Санчо</a:t>
            </a:r>
            <a: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относился к нему с необоснованной жестокостью, иногда </a:t>
            </a:r>
            <a: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бросая его  </a:t>
            </a:r>
            <a:r>
              <a:rPr lang="ru-RU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произвол судьбы в руках </a:t>
            </a:r>
            <a: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врага. </a:t>
            </a:r>
            <a:r>
              <a:rPr lang="ru-RU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Дон Кихот ведет себя предельно эгоистично, забывая о том, что оруженосец – вовсе не раб своего господина, и по справедливости никому ничего не должен. </a:t>
            </a:r>
          </a:p>
          <a:p>
            <a:pPr eaLnBrk="1" fontAlgn="auto" hangingPunct="1">
              <a:buFont typeface="Arial"/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n>
                <a:noFill/>
              </a:ln>
            </a:endParaRPr>
          </a:p>
        </p:txBody>
      </p:sp>
      <p:pic>
        <p:nvPicPr>
          <p:cNvPr id="3379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0175" y="2560638"/>
            <a:ext cx="4514850" cy="3309937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33796" name="Объект 7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288088" y="2560638"/>
            <a:ext cx="4413250" cy="3309937"/>
          </a:xfrm>
          <a:blipFill dpi="0" rotWithShape="1">
            <a:blip r:embed="rId4"/>
            <a:srcRect/>
            <a:tile tx="0" ty="0" sx="100000" sy="100000" flip="none" algn="tl"/>
          </a:blipFill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ДУЛЬСИНЕЯ, ВЫДУМАННАЯ И РЕАЛЬНАЯ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Текст 2"/>
          <p:cNvSpPr>
            <a:spLocks noGrp="1"/>
          </p:cNvSpPr>
          <p:nvPr>
            <p:ph type="body" idx="1"/>
          </p:nvPr>
        </p:nvSpPr>
        <p:spPr>
          <a:xfrm>
            <a:off x="1295400" y="2659063"/>
            <a:ext cx="4718050" cy="5762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33500" y="1862138"/>
            <a:ext cx="3176588" cy="4381500"/>
          </a:xfrm>
        </p:spPr>
      </p:pic>
      <p:sp>
        <p:nvSpPr>
          <p:cNvPr id="34821" name="Текст 4"/>
          <p:cNvSpPr>
            <a:spLocks noGrp="1"/>
          </p:cNvSpPr>
          <p:nvPr>
            <p:ph type="body" sz="quarter" idx="3"/>
          </p:nvPr>
        </p:nvSpPr>
        <p:spPr>
          <a:xfrm>
            <a:off x="6180138" y="2659063"/>
            <a:ext cx="4718050" cy="5762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2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7754938" y="1862138"/>
            <a:ext cx="3600450" cy="4381500"/>
          </a:xfrm>
        </p:spPr>
      </p:pic>
      <p:pic>
        <p:nvPicPr>
          <p:cNvPr id="34823" name="Скругленная соединительная линия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7413" y="4333875"/>
            <a:ext cx="1804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Сердце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6100" y="2193925"/>
            <a:ext cx="114617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Рисунок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0738" y="2792413"/>
            <a:ext cx="65246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293813" y="1389063"/>
            <a:ext cx="3717925" cy="1371600"/>
          </a:xfrm>
        </p:spPr>
        <p:txBody>
          <a:bodyPr/>
          <a:lstStyle/>
          <a:p>
            <a:pPr eaLnBrk="1" hangingPunct="1"/>
            <a:endParaRPr lang="ru-RU" smtClean="0">
              <a:ln>
                <a:noFill/>
              </a:ln>
            </a:endParaRPr>
          </a:p>
        </p:txBody>
      </p:sp>
      <p:pic>
        <p:nvPicPr>
          <p:cNvPr id="35843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64313" y="982663"/>
            <a:ext cx="3206750" cy="4892675"/>
          </a:xfrm>
        </p:spPr>
      </p:pic>
      <p:sp>
        <p:nvSpPr>
          <p:cNvPr id="3584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3030538"/>
            <a:ext cx="3717925" cy="2438400"/>
          </a:xfrm>
        </p:spPr>
        <p:txBody>
          <a:bodyPr/>
          <a:lstStyle/>
          <a:p>
            <a:pPr algn="l" eaLnBrk="1" hangingPunct="1"/>
            <a:r>
              <a:rPr lang="ru-RU" sz="2800" i="1" smtClean="0">
                <a:solidFill>
                  <a:srgbClr val="C00000"/>
                </a:solidFill>
              </a:rPr>
              <a:t>«Странствующий рыцарь без любви – это все равно что дерево без плодов и листьев или же тело без души». Дон Кихот.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Дон Кихот и Илья Ильич Обломов живут в выдуманных мифах, стараясь скрыться от реального мира.</a:t>
            </a:r>
          </a:p>
          <a:p>
            <a:pPr eaLnBrk="1" hangingPunct="1"/>
            <a:r>
              <a:rPr lang="ru-RU" sz="3200" smtClean="0"/>
              <a:t>По рассмотренным нами параметрам Дон Кихот и Обломов – интертекстуальные герои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источники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http://dic.academic.ru</a:t>
            </a:r>
            <a:endParaRPr lang="ru-RU" smtClean="0"/>
          </a:p>
          <a:p>
            <a:pPr eaLnBrk="1" hangingPunct="1"/>
            <a:r>
              <a:rPr lang="en-US" smtClean="0">
                <a:hlinkClick r:id="rId3"/>
              </a:rPr>
              <a:t>https://ru.wikipedia.org</a:t>
            </a:r>
            <a:endParaRPr lang="ru-RU" smtClean="0"/>
          </a:p>
          <a:p>
            <a:pPr eaLnBrk="1" hangingPunct="1"/>
            <a:r>
              <a:rPr lang="en-US" smtClean="0">
                <a:hlinkClick r:id="rId4"/>
              </a:rPr>
              <a:t>http://www.superinf.ru/view_helpstud.php?id=5221</a:t>
            </a: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800" i="1" smtClean="0">
                <a:ln>
                  <a:noFill/>
                </a:ln>
                <a:solidFill>
                  <a:srgbClr val="C00000"/>
                </a:solidFill>
              </a:rPr>
              <a:t>« Все, что есть у нас собственного и что, следовательно, является нашей заслугой или нашей виной, может поместиться на кончике иголки, все же остальное нам передал длинный ряд предков». Марк Твен </a:t>
            </a:r>
            <a:endParaRPr lang="ru-RU" sz="2800" smtClean="0">
              <a:ln>
                <a:noFill/>
              </a:ln>
              <a:solidFill>
                <a:srgbClr val="C00000"/>
              </a:solidFill>
            </a:endParaRPr>
          </a:p>
        </p:txBody>
      </p:sp>
      <p:pic>
        <p:nvPicPr>
          <p:cNvPr id="20483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52925" y="2401888"/>
            <a:ext cx="3351213" cy="347345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n>
                  <a:noFill/>
                </a:ln>
              </a:rPr>
              <a:t>ЦЕЛЬ: 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4000" smtClean="0">
                <a:solidFill>
                  <a:srgbClr val="C00000"/>
                </a:solidFill>
              </a:rPr>
              <a:t>определить интертекстуальность персонажей Дон-Кихота и Ильи Ильича Обломова в произведениях «Хитроу́мный ида́льго Дон Кихо́т Лама́нчский» и «Обломов».                                               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n>
                  <a:noFill/>
                </a:ln>
              </a:rPr>
              <a:t>ЗАДАЧИ: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рассмотреть тему интертекстуальности в литературе; </a:t>
            </a:r>
            <a:endParaRPr lang="ru-RU" sz="2800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изучить природу интертекстуальных связей; </a:t>
            </a:r>
            <a:endParaRPr lang="ru-RU" sz="2800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проанализировать героев Дон Кихота и Ильи Обломова;</a:t>
            </a:r>
            <a:endParaRPr lang="ru-RU" sz="2800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сделать выводы;</a:t>
            </a:r>
            <a:endParaRPr lang="ru-RU" sz="280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n>
                  <a:noFill/>
                </a:ln>
              </a:rPr>
              <a:t>АКТУАЛЬНОСТЬ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3600" b="1" smtClean="0"/>
              <a:t>выбранной темы очевидна: </a:t>
            </a:r>
            <a:r>
              <a:rPr lang="ru-RU" sz="3600" smtClean="0">
                <a:solidFill>
                  <a:srgbClr val="C00000"/>
                </a:solidFill>
              </a:rPr>
              <a:t>новые термины, предлагаемые наукой, дают возможность более глубокого изучения литературных текстов, тщательного анализа, альтернативного взгляда, переосмысления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n>
                  <a:noFill/>
                </a:ln>
              </a:rPr>
              <a:t>ГИПОТЕЗА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5400" smtClean="0">
                <a:solidFill>
                  <a:srgbClr val="C00000"/>
                </a:solidFill>
              </a:rPr>
              <a:t>Обломов и Дон Кихот – интертекстуальные герои. 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n>
                  <a:noFill/>
                </a:ln>
              </a:rPr>
              <a:t>ТЕРМИНОЛОГИЯ 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u="sng" smtClean="0">
                <a:solidFill>
                  <a:srgbClr val="C00000"/>
                </a:solidFill>
              </a:rPr>
              <a:t>Интертекстуальность </a:t>
            </a:r>
            <a:r>
              <a:rPr lang="ru-RU" sz="3200" smtClean="0">
                <a:solidFill>
                  <a:srgbClr val="C00000"/>
                </a:solidFill>
              </a:rPr>
              <a:t>— термин, введенный в 1967 Юлией Кристевой для обозначения общего свойства текстов, выражающегося в наличии между ними связей, благодаря которым тексты (или их части) могут многими разнообразными способами явно или неявно ссылаться друг на друга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077913"/>
            <a:ext cx="9601200" cy="1303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интертекстов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Объект 7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2225" y="2554288"/>
            <a:ext cx="9613900" cy="3328987"/>
          </a:xfrm>
        </p:spPr>
      </p:pic>
      <p:sp>
        <p:nvSpPr>
          <p:cNvPr id="5" name="5-конечная звезда 4"/>
          <p:cNvSpPr/>
          <p:nvPr/>
        </p:nvSpPr>
        <p:spPr>
          <a:xfrm>
            <a:off x="2019300" y="2906713"/>
            <a:ext cx="46038" cy="555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n>
                <a:noFill/>
              </a:ln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-33338"/>
            <a:ext cx="12390438" cy="7024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Уровни </a:t>
            </a:r>
            <a:r>
              <a:rPr lang="ru-RU" sz="4400" dirty="0" err="1"/>
              <a:t>интертекстуальности</a:t>
            </a:r>
            <a:r>
              <a:rPr lang="ru-RU" sz="4400" dirty="0"/>
              <a:t> </a:t>
            </a:r>
          </a:p>
        </p:txBody>
      </p:sp>
      <p:sp>
        <p:nvSpPr>
          <p:cNvPr id="9" name="Овал 8"/>
          <p:cNvSpPr/>
          <p:nvPr/>
        </p:nvSpPr>
        <p:spPr>
          <a:xfrm>
            <a:off x="746125" y="525463"/>
            <a:ext cx="4511675" cy="2667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по степени связанности текста и </a:t>
            </a:r>
            <a:r>
              <a:rPr lang="ru-RU" sz="2800" b="1" dirty="0" err="1"/>
              <a:t>прототекста</a:t>
            </a:r>
            <a:r>
              <a:rPr lang="ru-RU" sz="2800" b="1" dirty="0"/>
              <a:t> </a:t>
            </a:r>
            <a:endParaRPr lang="ru-RU" sz="2800" dirty="0"/>
          </a:p>
        </p:txBody>
      </p:sp>
      <p:sp>
        <p:nvSpPr>
          <p:cNvPr id="10" name="Овал 9"/>
          <p:cNvSpPr/>
          <p:nvPr/>
        </p:nvSpPr>
        <p:spPr>
          <a:xfrm>
            <a:off x="7620000" y="419100"/>
            <a:ext cx="4327525" cy="2773363"/>
          </a:xfrm>
          <a:prstGeom prst="ellipse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связь </a:t>
            </a:r>
            <a:r>
              <a:rPr lang="ru-RU" sz="2400" b="1" dirty="0" err="1"/>
              <a:t>интертекстового</a:t>
            </a:r>
            <a:r>
              <a:rPr lang="ru-RU" sz="2400" b="1" dirty="0"/>
              <a:t> элемента с предметным миром 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7864475" y="4216400"/>
            <a:ext cx="4327525" cy="277495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на основе общности персонажей.</a:t>
            </a:r>
            <a:endParaRPr lang="ru-RU" sz="2800" dirty="0"/>
          </a:p>
        </p:txBody>
      </p:sp>
      <p:sp>
        <p:nvSpPr>
          <p:cNvPr id="12" name="Овал 11"/>
          <p:cNvSpPr/>
          <p:nvPr/>
        </p:nvSpPr>
        <p:spPr>
          <a:xfrm>
            <a:off x="593725" y="4216400"/>
            <a:ext cx="4664075" cy="27749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</a:t>
            </a:r>
            <a:r>
              <a:rPr lang="ru-RU" sz="2400" b="1" dirty="0"/>
              <a:t>соотнесенность  со словесными текстами или другими знаковыми системами </a:t>
            </a:r>
            <a:endParaRPr lang="ru-RU" sz="2400" dirty="0"/>
          </a:p>
        </p:txBody>
      </p:sp>
      <p:sp>
        <p:nvSpPr>
          <p:cNvPr id="20" name="Стрелка вправо с вырезом 19"/>
          <p:cNvSpPr/>
          <p:nvPr/>
        </p:nvSpPr>
        <p:spPr>
          <a:xfrm rot="14052739">
            <a:off x="4575969" y="2362994"/>
            <a:ext cx="2011362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541838" y="3779838"/>
            <a:ext cx="296862" cy="1706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504238" y="3756025"/>
            <a:ext cx="304800" cy="2119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>
            <a:off x="9585325" y="2849563"/>
            <a:ext cx="1814513" cy="796925"/>
          </a:xfrm>
          <a:prstGeom prst="bentUpArrow">
            <a:avLst>
              <a:gd name="adj1" fmla="val 12944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479</TotalTime>
  <Words>359</Words>
  <Application>Microsoft Office PowerPoint</Application>
  <PresentationFormat>Произвольный</PresentationFormat>
  <Paragraphs>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Arial</vt:lpstr>
      <vt:lpstr>Garamond</vt:lpstr>
      <vt:lpstr>Calibri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 Научно-исследовательская работа   Интертекстуальность героев в романе И.А Гончарова «Обломов» и     Мигеля де Сервантеса  «Хитроу́мный ида́льго Дон Кихо́т Лама́нчский»      </vt:lpstr>
      <vt:lpstr>« Все, что есть у нас собственного и что, следовательно, является нашей заслугой или нашей виной, может поместиться на кончике иголки, все же остальное нам передал длинный ряд предков». Марк Твен </vt:lpstr>
      <vt:lpstr>ЦЕЛЬ: </vt:lpstr>
      <vt:lpstr>ЗАДАЧИ:</vt:lpstr>
      <vt:lpstr>АКТУАЛЬНОСТЬ</vt:lpstr>
      <vt:lpstr>ГИПОТЕЗА</vt:lpstr>
      <vt:lpstr>ТЕРМИНОЛОГИЯ </vt:lpstr>
      <vt:lpstr>Формы интертекстов </vt:lpstr>
      <vt:lpstr>Слайд 9</vt:lpstr>
      <vt:lpstr>ОБЛОМОВ КАК АНТИПОД  ДОН КИХОТА </vt:lpstr>
      <vt:lpstr>Интертекстуальные проявления </vt:lpstr>
      <vt:lpstr>РЫЦАРСТВО КАК ПОКОЙ </vt:lpstr>
      <vt:lpstr>Обломов и Захар  </vt:lpstr>
      <vt:lpstr>Дон  Кихот и Санчо Панса </vt:lpstr>
      <vt:lpstr>Слайд 15</vt:lpstr>
      <vt:lpstr>ДУЛЬСИНЕЯ, ВЫДУМАННАЯ И РЕАЛЬНАЯ </vt:lpstr>
      <vt:lpstr>Слайд 17</vt:lpstr>
      <vt:lpstr>ВЫВОДЫ</vt:lpstr>
      <vt:lpstr>Используемые источники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   Интертекстуальность героев в романе И.А Гончарова «Обломов» и     Мигеля де Сервантеса  Хитроу́мный ида́льго Дон Кихо́т Лама́нчский      </dc:title>
  <dc:creator>suber</dc:creator>
  <cp:lastModifiedBy>USER</cp:lastModifiedBy>
  <cp:revision>45</cp:revision>
  <dcterms:created xsi:type="dcterms:W3CDTF">2015-02-15T13:08:17Z</dcterms:created>
  <dcterms:modified xsi:type="dcterms:W3CDTF">2016-06-20T20:23:18Z</dcterms:modified>
</cp:coreProperties>
</file>